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pen Sans" panose="020B0604020202020204" charset="0"/>
      <p:regular r:id="rId14"/>
    </p:embeddedFont>
    <p:embeddedFont>
      <p:font typeface="Open Sans Bold" panose="020B0604020202020204" charset="0"/>
      <p:regular r:id="rId15"/>
    </p:embeddedFont>
    <p:embeddedFont>
      <p:font typeface="Zuume Rough Bold" panose="020B0604020202020204" charset="-18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1" d="100"/>
          <a:sy n="71" d="100"/>
        </p:scale>
        <p:origin x="71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pn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9.jpe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10.png"/><Relationship Id="rId9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1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4.jpeg"/><Relationship Id="rId4" Type="http://schemas.openxmlformats.org/officeDocument/2006/relationships/image" Target="../media/image4.svg"/><Relationship Id="rId9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3.png"/><Relationship Id="rId7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1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image" Target="../media/image19.jpe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svg"/><Relationship Id="rId9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2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image" Target="../media/image23.jpeg"/><Relationship Id="rId5" Type="http://schemas.openxmlformats.org/officeDocument/2006/relationships/image" Target="../media/image5.png"/><Relationship Id="rId10" Type="http://schemas.openxmlformats.org/officeDocument/2006/relationships/image" Target="../media/image22.jpeg"/><Relationship Id="rId4" Type="http://schemas.openxmlformats.org/officeDocument/2006/relationships/image" Target="../media/image4.svg"/><Relationship Id="rId9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3.png"/><Relationship Id="rId7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648744" y="1454487"/>
            <a:ext cx="14990512" cy="4165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8"/>
              </a:lnSpc>
              <a:spcBef>
                <a:spcPct val="0"/>
              </a:spcBef>
            </a:pPr>
            <a:r>
              <a:rPr lang="en-US" sz="22999">
                <a:solidFill>
                  <a:srgbClr val="FFFFFF"/>
                </a:solidFill>
                <a:latin typeface="Zuume Rough Bold"/>
                <a:ea typeface="Zuume Rough Bold"/>
                <a:cs typeface="Zuume Rough Bold"/>
                <a:sym typeface="Zuume Rough Bold"/>
              </a:rPr>
              <a:t>bandmade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-45455" y="6221960"/>
            <a:ext cx="18378911" cy="5937644"/>
            <a:chOff x="0" y="0"/>
            <a:chExt cx="6351016" cy="2051812"/>
          </a:xfrm>
        </p:grpSpPr>
        <p:sp>
          <p:nvSpPr>
            <p:cNvPr id="5" name="Freeform 5"/>
            <p:cNvSpPr/>
            <p:nvPr/>
          </p:nvSpPr>
          <p:spPr>
            <a:xfrm>
              <a:off x="-141224" y="-32766"/>
              <a:ext cx="6676263" cy="2188718"/>
            </a:xfrm>
            <a:custGeom>
              <a:avLst/>
              <a:gdLst/>
              <a:ahLst/>
              <a:cxnLst/>
              <a:rect l="l" t="t" r="r" b="b"/>
              <a:pathLst>
                <a:path w="6676263" h="2188718">
                  <a:moveTo>
                    <a:pt x="5308473" y="1893951"/>
                  </a:moveTo>
                  <a:cubicBezTo>
                    <a:pt x="4846701" y="1905381"/>
                    <a:pt x="4377690" y="1951609"/>
                    <a:pt x="3895979" y="1882013"/>
                  </a:cubicBezTo>
                  <a:cubicBezTo>
                    <a:pt x="3726815" y="1951990"/>
                    <a:pt x="3538474" y="1900809"/>
                    <a:pt x="3341116" y="1881251"/>
                  </a:cubicBezTo>
                  <a:cubicBezTo>
                    <a:pt x="3039110" y="1918589"/>
                    <a:pt x="2649474" y="1902333"/>
                    <a:pt x="2157095" y="1949323"/>
                  </a:cubicBezTo>
                  <a:cubicBezTo>
                    <a:pt x="1830070" y="1957959"/>
                    <a:pt x="1514602" y="1957070"/>
                    <a:pt x="1176020" y="1999869"/>
                  </a:cubicBezTo>
                  <a:cubicBezTo>
                    <a:pt x="988695" y="1999996"/>
                    <a:pt x="787654" y="1995424"/>
                    <a:pt x="592963" y="2029460"/>
                  </a:cubicBezTo>
                  <a:cubicBezTo>
                    <a:pt x="0" y="2119503"/>
                    <a:pt x="176022" y="2188718"/>
                    <a:pt x="142494" y="1476121"/>
                  </a:cubicBezTo>
                  <a:cubicBezTo>
                    <a:pt x="157480" y="1157986"/>
                    <a:pt x="134112" y="804418"/>
                    <a:pt x="148590" y="446024"/>
                  </a:cubicBezTo>
                  <a:cubicBezTo>
                    <a:pt x="144780" y="361442"/>
                    <a:pt x="140970" y="257937"/>
                    <a:pt x="148844" y="158877"/>
                  </a:cubicBezTo>
                  <a:cubicBezTo>
                    <a:pt x="149987" y="127635"/>
                    <a:pt x="92710" y="0"/>
                    <a:pt x="274574" y="52959"/>
                  </a:cubicBezTo>
                  <a:cubicBezTo>
                    <a:pt x="449199" y="85852"/>
                    <a:pt x="635889" y="55499"/>
                    <a:pt x="807974" y="93472"/>
                  </a:cubicBezTo>
                  <a:cubicBezTo>
                    <a:pt x="899287" y="55626"/>
                    <a:pt x="995426" y="13462"/>
                    <a:pt x="1105916" y="50165"/>
                  </a:cubicBezTo>
                  <a:cubicBezTo>
                    <a:pt x="1239520" y="15240"/>
                    <a:pt x="1395476" y="42672"/>
                    <a:pt x="1540383" y="48895"/>
                  </a:cubicBezTo>
                  <a:cubicBezTo>
                    <a:pt x="1680718" y="0"/>
                    <a:pt x="1917700" y="93091"/>
                    <a:pt x="2196338" y="52451"/>
                  </a:cubicBezTo>
                  <a:cubicBezTo>
                    <a:pt x="2408428" y="157734"/>
                    <a:pt x="2643378" y="41402"/>
                    <a:pt x="2992247" y="134747"/>
                  </a:cubicBezTo>
                  <a:cubicBezTo>
                    <a:pt x="3053080" y="137795"/>
                    <a:pt x="3105658" y="154305"/>
                    <a:pt x="3243453" y="127381"/>
                  </a:cubicBezTo>
                  <a:cubicBezTo>
                    <a:pt x="3320923" y="168783"/>
                    <a:pt x="3413252" y="182118"/>
                    <a:pt x="3538220" y="203454"/>
                  </a:cubicBezTo>
                  <a:cubicBezTo>
                    <a:pt x="3582416" y="237617"/>
                    <a:pt x="3695573" y="123698"/>
                    <a:pt x="3894836" y="191389"/>
                  </a:cubicBezTo>
                  <a:cubicBezTo>
                    <a:pt x="3950081" y="204089"/>
                    <a:pt x="3971925" y="142748"/>
                    <a:pt x="4217797" y="203200"/>
                  </a:cubicBezTo>
                  <a:cubicBezTo>
                    <a:pt x="4315587" y="304419"/>
                    <a:pt x="4379976" y="211836"/>
                    <a:pt x="4598797" y="242697"/>
                  </a:cubicBezTo>
                  <a:cubicBezTo>
                    <a:pt x="4642358" y="226949"/>
                    <a:pt x="4690745" y="254000"/>
                    <a:pt x="4744212" y="278638"/>
                  </a:cubicBezTo>
                  <a:cubicBezTo>
                    <a:pt x="4831080" y="275590"/>
                    <a:pt x="4930521" y="272669"/>
                    <a:pt x="5041138" y="287782"/>
                  </a:cubicBezTo>
                  <a:cubicBezTo>
                    <a:pt x="5170170" y="246634"/>
                    <a:pt x="5310378" y="247650"/>
                    <a:pt x="5452237" y="321945"/>
                  </a:cubicBezTo>
                  <a:cubicBezTo>
                    <a:pt x="5540248" y="346202"/>
                    <a:pt x="5630672" y="308991"/>
                    <a:pt x="5740400" y="296418"/>
                  </a:cubicBezTo>
                  <a:cubicBezTo>
                    <a:pt x="5812282" y="318516"/>
                    <a:pt x="5899150" y="338836"/>
                    <a:pt x="5993384" y="344932"/>
                  </a:cubicBezTo>
                  <a:cubicBezTo>
                    <a:pt x="6052693" y="332994"/>
                    <a:pt x="6116320" y="372110"/>
                    <a:pt x="6183122" y="362331"/>
                  </a:cubicBezTo>
                  <a:cubicBezTo>
                    <a:pt x="6236081" y="327406"/>
                    <a:pt x="6298692" y="318262"/>
                    <a:pt x="6378448" y="361188"/>
                  </a:cubicBezTo>
                  <a:cubicBezTo>
                    <a:pt x="6520561" y="392430"/>
                    <a:pt x="6481699" y="395224"/>
                    <a:pt x="6491732" y="665099"/>
                  </a:cubicBezTo>
                  <a:cubicBezTo>
                    <a:pt x="6480175" y="1018667"/>
                    <a:pt x="6492494" y="1379347"/>
                    <a:pt x="6488049" y="1757934"/>
                  </a:cubicBezTo>
                  <a:cubicBezTo>
                    <a:pt x="6476365" y="1999107"/>
                    <a:pt x="6676263" y="1893443"/>
                    <a:pt x="5308473" y="1893951"/>
                  </a:cubicBezTo>
                  <a:close/>
                </a:path>
              </a:pathLst>
            </a:custGeom>
            <a:solidFill>
              <a:srgbClr val="FFFFFF"/>
            </a:solidFill>
            <a:ln w="12700">
              <a:solidFill>
                <a:srgbClr val="000000"/>
              </a:solidFill>
            </a:ln>
          </p:spPr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-45455" y="6479998"/>
            <a:ext cx="18378911" cy="5937644"/>
            <a:chOff x="0" y="0"/>
            <a:chExt cx="6351016" cy="2051812"/>
          </a:xfrm>
        </p:grpSpPr>
        <p:sp>
          <p:nvSpPr>
            <p:cNvPr id="7" name="Freeform 7"/>
            <p:cNvSpPr/>
            <p:nvPr/>
          </p:nvSpPr>
          <p:spPr>
            <a:xfrm>
              <a:off x="-141224" y="-32766"/>
              <a:ext cx="6676263" cy="2188718"/>
            </a:xfrm>
            <a:custGeom>
              <a:avLst/>
              <a:gdLst/>
              <a:ahLst/>
              <a:cxnLst/>
              <a:rect l="l" t="t" r="r" b="b"/>
              <a:pathLst>
                <a:path w="6676263" h="2188718">
                  <a:moveTo>
                    <a:pt x="5308473" y="1893951"/>
                  </a:moveTo>
                  <a:cubicBezTo>
                    <a:pt x="4846701" y="1905381"/>
                    <a:pt x="4377690" y="1951609"/>
                    <a:pt x="3895979" y="1882013"/>
                  </a:cubicBezTo>
                  <a:cubicBezTo>
                    <a:pt x="3726815" y="1951990"/>
                    <a:pt x="3538474" y="1900809"/>
                    <a:pt x="3341116" y="1881251"/>
                  </a:cubicBezTo>
                  <a:cubicBezTo>
                    <a:pt x="3039110" y="1918589"/>
                    <a:pt x="2649474" y="1902333"/>
                    <a:pt x="2157095" y="1949323"/>
                  </a:cubicBezTo>
                  <a:cubicBezTo>
                    <a:pt x="1830070" y="1957959"/>
                    <a:pt x="1514602" y="1957070"/>
                    <a:pt x="1176020" y="1999869"/>
                  </a:cubicBezTo>
                  <a:cubicBezTo>
                    <a:pt x="988695" y="1999996"/>
                    <a:pt x="787654" y="1995424"/>
                    <a:pt x="592963" y="2029460"/>
                  </a:cubicBezTo>
                  <a:cubicBezTo>
                    <a:pt x="0" y="2119503"/>
                    <a:pt x="176022" y="2188718"/>
                    <a:pt x="142494" y="1476121"/>
                  </a:cubicBezTo>
                  <a:cubicBezTo>
                    <a:pt x="157480" y="1157986"/>
                    <a:pt x="134112" y="804418"/>
                    <a:pt x="148590" y="446024"/>
                  </a:cubicBezTo>
                  <a:cubicBezTo>
                    <a:pt x="144780" y="361442"/>
                    <a:pt x="140970" y="257937"/>
                    <a:pt x="148844" y="158877"/>
                  </a:cubicBezTo>
                  <a:cubicBezTo>
                    <a:pt x="149987" y="127635"/>
                    <a:pt x="92710" y="0"/>
                    <a:pt x="274574" y="52959"/>
                  </a:cubicBezTo>
                  <a:cubicBezTo>
                    <a:pt x="449199" y="85852"/>
                    <a:pt x="635889" y="55499"/>
                    <a:pt x="807974" y="93472"/>
                  </a:cubicBezTo>
                  <a:cubicBezTo>
                    <a:pt x="899287" y="55626"/>
                    <a:pt x="995426" y="13462"/>
                    <a:pt x="1105916" y="50165"/>
                  </a:cubicBezTo>
                  <a:cubicBezTo>
                    <a:pt x="1239520" y="15240"/>
                    <a:pt x="1395476" y="42672"/>
                    <a:pt x="1540383" y="48895"/>
                  </a:cubicBezTo>
                  <a:cubicBezTo>
                    <a:pt x="1680718" y="0"/>
                    <a:pt x="1917700" y="93091"/>
                    <a:pt x="2196338" y="52451"/>
                  </a:cubicBezTo>
                  <a:cubicBezTo>
                    <a:pt x="2408428" y="157734"/>
                    <a:pt x="2643378" y="41402"/>
                    <a:pt x="2992247" y="134747"/>
                  </a:cubicBezTo>
                  <a:cubicBezTo>
                    <a:pt x="3053080" y="137795"/>
                    <a:pt x="3105658" y="154305"/>
                    <a:pt x="3243453" y="127381"/>
                  </a:cubicBezTo>
                  <a:cubicBezTo>
                    <a:pt x="3320923" y="168783"/>
                    <a:pt x="3413252" y="182118"/>
                    <a:pt x="3538220" y="203454"/>
                  </a:cubicBezTo>
                  <a:cubicBezTo>
                    <a:pt x="3582416" y="237617"/>
                    <a:pt x="3695573" y="123698"/>
                    <a:pt x="3894836" y="191389"/>
                  </a:cubicBezTo>
                  <a:cubicBezTo>
                    <a:pt x="3950081" y="204089"/>
                    <a:pt x="3971925" y="142748"/>
                    <a:pt x="4217797" y="203200"/>
                  </a:cubicBezTo>
                  <a:cubicBezTo>
                    <a:pt x="4315587" y="304419"/>
                    <a:pt x="4379976" y="211836"/>
                    <a:pt x="4598797" y="242697"/>
                  </a:cubicBezTo>
                  <a:cubicBezTo>
                    <a:pt x="4642358" y="226949"/>
                    <a:pt x="4690745" y="254000"/>
                    <a:pt x="4744212" y="278638"/>
                  </a:cubicBezTo>
                  <a:cubicBezTo>
                    <a:pt x="4831080" y="275590"/>
                    <a:pt x="4930521" y="272669"/>
                    <a:pt x="5041138" y="287782"/>
                  </a:cubicBezTo>
                  <a:cubicBezTo>
                    <a:pt x="5170170" y="246634"/>
                    <a:pt x="5310378" y="247650"/>
                    <a:pt x="5452237" y="321945"/>
                  </a:cubicBezTo>
                  <a:cubicBezTo>
                    <a:pt x="5540248" y="346202"/>
                    <a:pt x="5630672" y="308991"/>
                    <a:pt x="5740400" y="296418"/>
                  </a:cubicBezTo>
                  <a:cubicBezTo>
                    <a:pt x="5812282" y="318516"/>
                    <a:pt x="5899150" y="338836"/>
                    <a:pt x="5993384" y="344932"/>
                  </a:cubicBezTo>
                  <a:cubicBezTo>
                    <a:pt x="6052693" y="332994"/>
                    <a:pt x="6116320" y="372110"/>
                    <a:pt x="6183122" y="362331"/>
                  </a:cubicBezTo>
                  <a:cubicBezTo>
                    <a:pt x="6236081" y="327406"/>
                    <a:pt x="6298692" y="318262"/>
                    <a:pt x="6378448" y="361188"/>
                  </a:cubicBezTo>
                  <a:cubicBezTo>
                    <a:pt x="6520561" y="392430"/>
                    <a:pt x="6481699" y="395224"/>
                    <a:pt x="6491732" y="665099"/>
                  </a:cubicBezTo>
                  <a:cubicBezTo>
                    <a:pt x="6480175" y="1018667"/>
                    <a:pt x="6492494" y="1379347"/>
                    <a:pt x="6488049" y="1757934"/>
                  </a:cubicBezTo>
                  <a:cubicBezTo>
                    <a:pt x="6476365" y="1999107"/>
                    <a:pt x="6676263" y="1893443"/>
                    <a:pt x="5308473" y="1893951"/>
                  </a:cubicBezTo>
                  <a:close/>
                </a:path>
              </a:pathLst>
            </a:custGeom>
            <a:blipFill>
              <a:blip r:embed="rId3"/>
              <a:stretch>
                <a:fillRect t="-75132" b="-31095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 rot="2482179">
            <a:off x="16572599" y="-815838"/>
            <a:ext cx="2887218" cy="2880000"/>
          </a:xfrm>
          <a:custGeom>
            <a:avLst/>
            <a:gdLst/>
            <a:ahLst/>
            <a:cxnLst/>
            <a:rect l="l" t="t" r="r" b="b"/>
            <a:pathLst>
              <a:path w="2887218" h="2880000">
                <a:moveTo>
                  <a:pt x="0" y="0"/>
                </a:moveTo>
                <a:lnTo>
                  <a:pt x="2887218" y="0"/>
                </a:lnTo>
                <a:lnTo>
                  <a:pt x="2887218" y="2880000"/>
                </a:lnTo>
                <a:lnTo>
                  <a:pt x="0" y="2880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-1800000" y="-746088"/>
            <a:ext cx="3600000" cy="2740500"/>
          </a:xfrm>
          <a:custGeom>
            <a:avLst/>
            <a:gdLst/>
            <a:ahLst/>
            <a:cxnLst/>
            <a:rect l="l" t="t" r="r" b="b"/>
            <a:pathLst>
              <a:path w="3600000" h="2740500">
                <a:moveTo>
                  <a:pt x="0" y="0"/>
                </a:moveTo>
                <a:lnTo>
                  <a:pt x="3600000" y="0"/>
                </a:lnTo>
                <a:lnTo>
                  <a:pt x="3600000" y="2740500"/>
                </a:lnTo>
                <a:lnTo>
                  <a:pt x="0" y="27405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213325" y="1175195"/>
            <a:ext cx="7861351" cy="12468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6"/>
              </a:lnSpc>
              <a:spcBef>
                <a:spcPct val="0"/>
              </a:spcBef>
            </a:pPr>
            <a:r>
              <a:rPr lang="en-US" sz="6819">
                <a:solidFill>
                  <a:srgbClr val="FFFFFF"/>
                </a:solidFill>
                <a:latin typeface="Zuume Rough Bold"/>
                <a:ea typeface="Zuume Rough Bold"/>
                <a:cs typeface="Zuume Rough Bold"/>
                <a:sym typeface="Zuume Rough Bold"/>
              </a:rPr>
              <a:t>let’s form a band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709372" y="9588381"/>
            <a:ext cx="2306836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NEJC TEROPŠIČ, 3.RA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7811251" y="9712020"/>
            <a:ext cx="743949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 rot="2482179">
            <a:off x="16572599" y="-815838"/>
            <a:ext cx="2887218" cy="2880000"/>
          </a:xfrm>
          <a:custGeom>
            <a:avLst/>
            <a:gdLst/>
            <a:ahLst/>
            <a:cxnLst/>
            <a:rect l="l" t="t" r="r" b="b"/>
            <a:pathLst>
              <a:path w="2887218" h="2880000">
                <a:moveTo>
                  <a:pt x="0" y="0"/>
                </a:moveTo>
                <a:lnTo>
                  <a:pt x="2887218" y="0"/>
                </a:lnTo>
                <a:lnTo>
                  <a:pt x="2887218" y="2880000"/>
                </a:lnTo>
                <a:lnTo>
                  <a:pt x="0" y="2880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>
            <a:grpSpLocks noChangeAspect="1"/>
          </p:cNvGrpSpPr>
          <p:nvPr/>
        </p:nvGrpSpPr>
        <p:grpSpPr>
          <a:xfrm>
            <a:off x="-1020985" y="1445551"/>
            <a:ext cx="10039680" cy="7395898"/>
            <a:chOff x="0" y="0"/>
            <a:chExt cx="19050000" cy="14033500"/>
          </a:xfrm>
        </p:grpSpPr>
        <p:sp>
          <p:nvSpPr>
            <p:cNvPr id="6" name="Freeform 6"/>
            <p:cNvSpPr/>
            <p:nvPr/>
          </p:nvSpPr>
          <p:spPr>
            <a:xfrm>
              <a:off x="1169582" y="1014439"/>
              <a:ext cx="16710835" cy="12004622"/>
            </a:xfrm>
            <a:custGeom>
              <a:avLst/>
              <a:gdLst/>
              <a:ahLst/>
              <a:cxnLst/>
              <a:rect l="l" t="t" r="r" b="b"/>
              <a:pathLst>
                <a:path w="16710835" h="12004622">
                  <a:moveTo>
                    <a:pt x="0" y="0"/>
                  </a:moveTo>
                  <a:lnTo>
                    <a:pt x="16710835" y="0"/>
                  </a:lnTo>
                  <a:lnTo>
                    <a:pt x="16710835" y="12004622"/>
                  </a:lnTo>
                  <a:lnTo>
                    <a:pt x="0" y="12004622"/>
                  </a:lnTo>
                  <a:close/>
                </a:path>
              </a:pathLst>
            </a:custGeom>
            <a:blipFill>
              <a:blip r:embed="rId5"/>
              <a:stretch>
                <a:fillRect l="-4013" r="-4013"/>
              </a:stretch>
            </a:blipFill>
          </p:spPr>
        </p:sp>
        <p:sp>
          <p:nvSpPr>
            <p:cNvPr id="7" name="Freeform 7"/>
            <p:cNvSpPr/>
            <p:nvPr/>
          </p:nvSpPr>
          <p:spPr>
            <a:xfrm>
              <a:off x="0" y="0"/>
              <a:ext cx="19050000" cy="14033500"/>
            </a:xfrm>
            <a:custGeom>
              <a:avLst/>
              <a:gdLst/>
              <a:ahLst/>
              <a:cxnLst/>
              <a:rect l="l" t="t" r="r" b="b"/>
              <a:pathLst>
                <a:path w="19050000" h="14033500">
                  <a:moveTo>
                    <a:pt x="0" y="0"/>
                  </a:moveTo>
                  <a:lnTo>
                    <a:pt x="19050000" y="0"/>
                  </a:lnTo>
                  <a:lnTo>
                    <a:pt x="19050000" y="14033500"/>
                  </a:lnTo>
                  <a:lnTo>
                    <a:pt x="0" y="14033500"/>
                  </a:lnTo>
                  <a:close/>
                </a:path>
              </a:pathLst>
            </a:custGeom>
            <a:blipFill>
              <a:blip r:embed="rId6"/>
              <a:stretch>
                <a:fillRect t="-226" b="-226"/>
              </a:stretch>
            </a:blipFill>
          </p:spPr>
        </p:sp>
      </p:grpSp>
      <p:sp>
        <p:nvSpPr>
          <p:cNvPr id="8" name="Freeform 8"/>
          <p:cNvSpPr/>
          <p:nvPr/>
        </p:nvSpPr>
        <p:spPr>
          <a:xfrm flipV="1">
            <a:off x="-1574968" y="8431230"/>
            <a:ext cx="3600000" cy="2740500"/>
          </a:xfrm>
          <a:custGeom>
            <a:avLst/>
            <a:gdLst/>
            <a:ahLst/>
            <a:cxnLst/>
            <a:rect l="l" t="t" r="r" b="b"/>
            <a:pathLst>
              <a:path w="3600000" h="2740500">
                <a:moveTo>
                  <a:pt x="0" y="2740500"/>
                </a:moveTo>
                <a:lnTo>
                  <a:pt x="3600000" y="2740500"/>
                </a:lnTo>
                <a:lnTo>
                  <a:pt x="3600000" y="0"/>
                </a:lnTo>
                <a:lnTo>
                  <a:pt x="0" y="0"/>
                </a:lnTo>
                <a:lnTo>
                  <a:pt x="0" y="274050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649703" y="2128703"/>
            <a:ext cx="4663154" cy="124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46"/>
              </a:lnSpc>
              <a:spcBef>
                <a:spcPct val="0"/>
              </a:spcBef>
            </a:pPr>
            <a:r>
              <a:rPr lang="en-US" sz="6819">
                <a:solidFill>
                  <a:srgbClr val="FFFFFF"/>
                </a:solidFill>
                <a:latin typeface="Zuume Rough Bold"/>
                <a:ea typeface="Zuume Rough Bold"/>
                <a:cs typeface="Zuume Rough Bold"/>
                <a:sym typeface="Zuume Rough Bold"/>
              </a:rPr>
              <a:t>Zakaj bandmade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439401" y="3622947"/>
            <a:ext cx="6477000" cy="17491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88000" lvl="1" indent="-129541" algn="l">
              <a:lnSpc>
                <a:spcPts val="1680"/>
              </a:lnSpc>
              <a:buFont typeface="Arial"/>
              <a:buChar char="•"/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🎸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Težko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je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najti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prave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ljudi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za band</a:t>
            </a:r>
            <a:endParaRPr lang="sl-SI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8000" lvl="1" indent="-129541" algn="l">
              <a:lnSpc>
                <a:spcPts val="1680"/>
              </a:lnSpc>
              <a:buFont typeface="Arial"/>
              <a:buChar char="•"/>
            </a:pPr>
            <a:endParaRPr lang="en-US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8000" lvl="1" indent="-129541" algn="l">
              <a:lnSpc>
                <a:spcPts val="1680"/>
              </a:lnSpc>
              <a:buFont typeface="Arial"/>
              <a:buChar char="•"/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🧑‍🎤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Obstoječe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platforme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niso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narejene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za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glasbenike</a:t>
            </a:r>
            <a:endParaRPr lang="sl-SI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8000" lvl="1" indent="-129541" algn="l">
              <a:lnSpc>
                <a:spcPts val="1680"/>
              </a:lnSpc>
              <a:buFont typeface="Arial"/>
              <a:buChar char="•"/>
            </a:pPr>
            <a:endParaRPr lang="en-US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8000" lvl="1" indent="-129541" algn="l">
              <a:lnSpc>
                <a:spcPts val="1680"/>
              </a:lnSpc>
              <a:buFont typeface="Arial"/>
              <a:buChar char="•"/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🤝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Povezovanje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enem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mestu</a:t>
            </a:r>
            <a:endParaRPr lang="sl-SI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8000" lvl="1" indent="-129541" algn="l">
              <a:lnSpc>
                <a:spcPts val="1680"/>
              </a:lnSpc>
              <a:buFont typeface="Arial"/>
              <a:buChar char="•"/>
            </a:pPr>
            <a:endParaRPr lang="en-US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8000" lvl="1" indent="-129541" algn="l">
              <a:lnSpc>
                <a:spcPts val="1680"/>
              </a:lnSpc>
              <a:buFont typeface="Arial"/>
              <a:buChar char="•"/>
            </a:pP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💡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Narejeno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od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glasbenika</a:t>
            </a:r>
            <a:r>
              <a:rPr lang="en-US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– za </a:t>
            </a:r>
            <a:r>
              <a:rPr lang="en-US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glasbenike</a:t>
            </a:r>
            <a:endParaRPr lang="en-US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88000" lvl="1" algn="l">
              <a:lnSpc>
                <a:spcPts val="1680"/>
              </a:lnSpc>
            </a:pPr>
            <a:endParaRPr lang="en-US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>
            <a:grpSpLocks noChangeAspect="1"/>
          </p:cNvGrpSpPr>
          <p:nvPr/>
        </p:nvGrpSpPr>
        <p:grpSpPr>
          <a:xfrm>
            <a:off x="10333627" y="1854094"/>
            <a:ext cx="10590903" cy="10590903"/>
            <a:chOff x="0" y="0"/>
            <a:chExt cx="19050000" cy="19050000"/>
          </a:xfrm>
        </p:grpSpPr>
        <p:sp>
          <p:nvSpPr>
            <p:cNvPr id="4" name="Freeform 4"/>
            <p:cNvSpPr/>
            <p:nvPr/>
          </p:nvSpPr>
          <p:spPr>
            <a:xfrm>
              <a:off x="348882" y="766744"/>
              <a:ext cx="18352235" cy="17516512"/>
            </a:xfrm>
            <a:custGeom>
              <a:avLst/>
              <a:gdLst/>
              <a:ahLst/>
              <a:cxnLst/>
              <a:rect l="l" t="t" r="r" b="b"/>
              <a:pathLst>
                <a:path w="18352235" h="17516512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3"/>
              <a:stretch>
                <a:fillRect l="223" t="-32270" r="223" b="-17681"/>
              </a:stretch>
            </a:blipFill>
          </p:spPr>
        </p:sp>
        <p:sp>
          <p:nvSpPr>
            <p:cNvPr id="5" name="Freeform 5"/>
            <p:cNvSpPr/>
            <p:nvPr/>
          </p:nvSpPr>
          <p:spPr>
            <a:xfrm>
              <a:off x="0" y="0"/>
              <a:ext cx="19050000" cy="19050000"/>
            </a:xfrm>
            <a:custGeom>
              <a:avLst/>
              <a:gdLst/>
              <a:ahLst/>
              <a:cxnLst/>
              <a:rect l="l" t="t" r="r" b="b"/>
              <a:pathLst>
                <a:path w="19050000" h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 rot="2482179">
            <a:off x="16572599" y="-815838"/>
            <a:ext cx="2887218" cy="2880000"/>
          </a:xfrm>
          <a:custGeom>
            <a:avLst/>
            <a:gdLst/>
            <a:ahLst/>
            <a:cxnLst/>
            <a:rect l="l" t="t" r="r" b="b"/>
            <a:pathLst>
              <a:path w="2887218" h="2880000">
                <a:moveTo>
                  <a:pt x="0" y="0"/>
                </a:moveTo>
                <a:lnTo>
                  <a:pt x="2887218" y="0"/>
                </a:lnTo>
                <a:lnTo>
                  <a:pt x="2887218" y="2880000"/>
                </a:lnTo>
                <a:lnTo>
                  <a:pt x="0" y="28800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flipV="1">
            <a:off x="-1574968" y="8431230"/>
            <a:ext cx="3600000" cy="2740500"/>
          </a:xfrm>
          <a:custGeom>
            <a:avLst/>
            <a:gdLst/>
            <a:ahLst/>
            <a:cxnLst/>
            <a:rect l="l" t="t" r="r" b="b"/>
            <a:pathLst>
              <a:path w="3600000" h="2740500">
                <a:moveTo>
                  <a:pt x="0" y="2740500"/>
                </a:moveTo>
                <a:lnTo>
                  <a:pt x="3600000" y="2740500"/>
                </a:lnTo>
                <a:lnTo>
                  <a:pt x="3600000" y="0"/>
                </a:lnTo>
                <a:lnTo>
                  <a:pt x="0" y="0"/>
                </a:lnTo>
                <a:lnTo>
                  <a:pt x="0" y="274050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>
            <a:grpSpLocks noChangeAspect="1"/>
          </p:cNvGrpSpPr>
          <p:nvPr/>
        </p:nvGrpSpPr>
        <p:grpSpPr>
          <a:xfrm>
            <a:off x="8597246" y="2259483"/>
            <a:ext cx="5768035" cy="5768035"/>
            <a:chOff x="0" y="0"/>
            <a:chExt cx="19050000" cy="19050000"/>
          </a:xfrm>
        </p:grpSpPr>
        <p:sp>
          <p:nvSpPr>
            <p:cNvPr id="9" name="Freeform 9"/>
            <p:cNvSpPr/>
            <p:nvPr/>
          </p:nvSpPr>
          <p:spPr>
            <a:xfrm>
              <a:off x="348882" y="766744"/>
              <a:ext cx="18352235" cy="17516512"/>
            </a:xfrm>
            <a:custGeom>
              <a:avLst/>
              <a:gdLst/>
              <a:ahLst/>
              <a:cxnLst/>
              <a:rect l="l" t="t" r="r" b="b"/>
              <a:pathLst>
                <a:path w="18352235" h="17516512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9"/>
              <a:stretch>
                <a:fillRect l="-14712" r="-34711"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0" y="0"/>
              <a:ext cx="19050000" cy="19050000"/>
            </a:xfrm>
            <a:custGeom>
              <a:avLst/>
              <a:gdLst/>
              <a:ahLst/>
              <a:cxnLst/>
              <a:rect l="l" t="t" r="r" b="b"/>
              <a:pathLst>
                <a:path w="19050000" h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1638519" y="1126310"/>
            <a:ext cx="7265543" cy="124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46"/>
              </a:lnSpc>
              <a:spcBef>
                <a:spcPct val="0"/>
              </a:spcBef>
            </a:pPr>
            <a:r>
              <a:rPr lang="en-US" sz="6819">
                <a:solidFill>
                  <a:srgbClr val="FFFFFF"/>
                </a:solidFill>
                <a:latin typeface="Zuume Rough Bold"/>
                <a:ea typeface="Zuume Rough Bold"/>
                <a:cs typeface="Zuume Rough Bold"/>
                <a:sym typeface="Zuume Rough Bold"/>
              </a:rPr>
              <a:t>kdo potrebuje bandmade?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38519" y="3742066"/>
            <a:ext cx="4918987" cy="26013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59082" lvl="1" indent="-129541" algn="l">
              <a:lnSpc>
                <a:spcPts val="1680"/>
              </a:lnSpc>
              <a:buFont typeface="Arial"/>
              <a:buChar char="•"/>
            </a:pP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🎤 </a:t>
            </a:r>
            <a:r>
              <a:rPr lang="en-US" sz="1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Glasbeniki</a:t>
            </a:r>
            <a:endParaRPr lang="en-US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129541" lvl="1" algn="l">
              <a:lnSpc>
                <a:spcPts val="1680"/>
              </a:lnSpc>
            </a:pPr>
            <a:endParaRPr lang="en-US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59082" lvl="1" indent="-129541" algn="l">
              <a:lnSpc>
                <a:spcPts val="1680"/>
              </a:lnSpc>
              <a:buFont typeface="Arial"/>
              <a:buChar char="•"/>
            </a:pP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🎸 </a:t>
            </a:r>
            <a:r>
              <a:rPr lang="en-US" sz="1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Bendi</a:t>
            </a:r>
            <a:endParaRPr lang="sl-SI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59082" lvl="1" indent="-129541" algn="l">
              <a:lnSpc>
                <a:spcPts val="1680"/>
              </a:lnSpc>
              <a:buFont typeface="Arial"/>
              <a:buChar char="•"/>
            </a:pPr>
            <a:endParaRPr lang="en-US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59082" lvl="1" indent="-129541" algn="l">
              <a:lnSpc>
                <a:spcPts val="1680"/>
              </a:lnSpc>
              <a:buFont typeface="Arial"/>
              <a:buChar char="•"/>
            </a:pP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🎧 </a:t>
            </a:r>
            <a:r>
              <a:rPr lang="en-US" sz="1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Producenti</a:t>
            </a: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in </a:t>
            </a:r>
            <a:r>
              <a:rPr lang="en-US" sz="1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glasbeni</a:t>
            </a: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ustvarjalci</a:t>
            </a:r>
            <a:endParaRPr lang="sl-SI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59082" lvl="1" indent="-129541" algn="l">
              <a:lnSpc>
                <a:spcPts val="1680"/>
              </a:lnSpc>
              <a:buFont typeface="Arial"/>
              <a:buChar char="•"/>
            </a:pPr>
            <a:endParaRPr lang="en-US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59082" lvl="1" indent="-129541" algn="l">
              <a:lnSpc>
                <a:spcPts val="1680"/>
              </a:lnSpc>
              <a:buFont typeface="Arial"/>
              <a:buChar char="•"/>
            </a:pP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🎶 </a:t>
            </a:r>
            <a:r>
              <a:rPr lang="en-US" sz="1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Organizatorji</a:t>
            </a: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dogodkov</a:t>
            </a: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in </a:t>
            </a:r>
            <a:r>
              <a:rPr lang="en-US" sz="1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glasbene</a:t>
            </a: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agencije</a:t>
            </a:r>
            <a:endParaRPr lang="sl-SI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59082" lvl="1" indent="-129541" algn="l">
              <a:lnSpc>
                <a:spcPts val="1680"/>
              </a:lnSpc>
              <a:buFont typeface="Arial"/>
              <a:buChar char="•"/>
            </a:pPr>
            <a:endParaRPr lang="en-US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59082" lvl="1" indent="-129541" algn="l">
              <a:lnSpc>
                <a:spcPts val="1680"/>
              </a:lnSpc>
              <a:buFont typeface="Arial"/>
              <a:buChar char="•"/>
            </a:pP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🌍 </a:t>
            </a:r>
            <a:r>
              <a:rPr lang="en-US" sz="1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Glasbeni</a:t>
            </a:r>
            <a:r>
              <a:rPr lang="en-US" sz="16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navdušenci</a:t>
            </a:r>
            <a:endParaRPr lang="sl-SI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259082" lvl="1" indent="-129541" algn="l">
              <a:lnSpc>
                <a:spcPts val="1680"/>
              </a:lnSpc>
              <a:buFont typeface="Arial"/>
              <a:buChar char="•"/>
            </a:pPr>
            <a:endParaRPr lang="en-US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129541" lvl="1" algn="l">
              <a:lnSpc>
                <a:spcPts val="1680"/>
              </a:lnSpc>
            </a:pPr>
            <a:endParaRPr lang="en-US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l">
              <a:lnSpc>
                <a:spcPts val="1680"/>
              </a:lnSpc>
              <a:spcBef>
                <a:spcPct val="0"/>
              </a:spcBef>
            </a:pPr>
            <a:endParaRPr lang="en-US" sz="16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7811251" y="9712020"/>
            <a:ext cx="743949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 rot="2482179">
            <a:off x="16572599" y="-815838"/>
            <a:ext cx="2887218" cy="2880000"/>
          </a:xfrm>
          <a:custGeom>
            <a:avLst/>
            <a:gdLst/>
            <a:ahLst/>
            <a:cxnLst/>
            <a:rect l="l" t="t" r="r" b="b"/>
            <a:pathLst>
              <a:path w="2887218" h="2880000">
                <a:moveTo>
                  <a:pt x="0" y="0"/>
                </a:moveTo>
                <a:lnTo>
                  <a:pt x="2887218" y="0"/>
                </a:lnTo>
                <a:lnTo>
                  <a:pt x="2887218" y="2880000"/>
                </a:lnTo>
                <a:lnTo>
                  <a:pt x="0" y="2880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-1574968" y="8431230"/>
            <a:ext cx="3600000" cy="2740500"/>
          </a:xfrm>
          <a:custGeom>
            <a:avLst/>
            <a:gdLst/>
            <a:ahLst/>
            <a:cxnLst/>
            <a:rect l="l" t="t" r="r" b="b"/>
            <a:pathLst>
              <a:path w="3600000" h="2740500">
                <a:moveTo>
                  <a:pt x="0" y="2740500"/>
                </a:moveTo>
                <a:lnTo>
                  <a:pt x="3600000" y="2740500"/>
                </a:lnTo>
                <a:lnTo>
                  <a:pt x="3600000" y="0"/>
                </a:lnTo>
                <a:lnTo>
                  <a:pt x="0" y="0"/>
                </a:lnTo>
                <a:lnTo>
                  <a:pt x="0" y="274050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18390" y="3373990"/>
            <a:ext cx="4804100" cy="3539021"/>
            <a:chOff x="0" y="0"/>
            <a:chExt cx="19050000" cy="14033500"/>
          </a:xfrm>
        </p:grpSpPr>
        <p:sp>
          <p:nvSpPr>
            <p:cNvPr id="7" name="Freeform 7"/>
            <p:cNvSpPr/>
            <p:nvPr/>
          </p:nvSpPr>
          <p:spPr>
            <a:xfrm>
              <a:off x="1169582" y="1014439"/>
              <a:ext cx="16710835" cy="12004622"/>
            </a:xfrm>
            <a:custGeom>
              <a:avLst/>
              <a:gdLst/>
              <a:ahLst/>
              <a:cxnLst/>
              <a:rect l="l" t="t" r="r" b="b"/>
              <a:pathLst>
                <a:path w="16710835" h="12004622">
                  <a:moveTo>
                    <a:pt x="0" y="0"/>
                  </a:moveTo>
                  <a:lnTo>
                    <a:pt x="16710835" y="0"/>
                  </a:lnTo>
                  <a:lnTo>
                    <a:pt x="16710835" y="12004622"/>
                  </a:lnTo>
                  <a:lnTo>
                    <a:pt x="0" y="12004622"/>
                  </a:lnTo>
                  <a:close/>
                </a:path>
              </a:pathLst>
            </a:custGeom>
            <a:blipFill>
              <a:blip r:embed="rId7"/>
              <a:stretch>
                <a:fillRect r="-8026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9050000" cy="14033500"/>
            </a:xfrm>
            <a:custGeom>
              <a:avLst/>
              <a:gdLst/>
              <a:ahLst/>
              <a:cxnLst/>
              <a:rect l="l" t="t" r="r" b="b"/>
              <a:pathLst>
                <a:path w="19050000" h="14033500">
                  <a:moveTo>
                    <a:pt x="0" y="0"/>
                  </a:moveTo>
                  <a:lnTo>
                    <a:pt x="19050000" y="0"/>
                  </a:lnTo>
                  <a:lnTo>
                    <a:pt x="19050000" y="14033500"/>
                  </a:lnTo>
                  <a:lnTo>
                    <a:pt x="0" y="14033500"/>
                  </a:lnTo>
                  <a:close/>
                </a:path>
              </a:pathLst>
            </a:custGeom>
            <a:blipFill>
              <a:blip r:embed="rId8"/>
              <a:stretch>
                <a:fillRect t="-226" b="-226"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6741950" y="3373990"/>
            <a:ext cx="4804100" cy="3539021"/>
            <a:chOff x="0" y="0"/>
            <a:chExt cx="19050000" cy="14033500"/>
          </a:xfrm>
        </p:grpSpPr>
        <p:sp>
          <p:nvSpPr>
            <p:cNvPr id="10" name="Freeform 10"/>
            <p:cNvSpPr/>
            <p:nvPr/>
          </p:nvSpPr>
          <p:spPr>
            <a:xfrm>
              <a:off x="1169582" y="1014439"/>
              <a:ext cx="16710835" cy="12004622"/>
            </a:xfrm>
            <a:custGeom>
              <a:avLst/>
              <a:gdLst/>
              <a:ahLst/>
              <a:cxnLst/>
              <a:rect l="l" t="t" r="r" b="b"/>
              <a:pathLst>
                <a:path w="16710835" h="12004622">
                  <a:moveTo>
                    <a:pt x="0" y="0"/>
                  </a:moveTo>
                  <a:lnTo>
                    <a:pt x="16710835" y="0"/>
                  </a:lnTo>
                  <a:lnTo>
                    <a:pt x="16710835" y="12004622"/>
                  </a:lnTo>
                  <a:lnTo>
                    <a:pt x="0" y="12004622"/>
                  </a:lnTo>
                  <a:close/>
                </a:path>
              </a:pathLst>
            </a:custGeom>
            <a:blipFill>
              <a:blip r:embed="rId9"/>
              <a:stretch>
                <a:fillRect l="-3911" r="-3911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9050000" cy="14033500"/>
            </a:xfrm>
            <a:custGeom>
              <a:avLst/>
              <a:gdLst/>
              <a:ahLst/>
              <a:cxnLst/>
              <a:rect l="l" t="t" r="r" b="b"/>
              <a:pathLst>
                <a:path w="19050000" h="14033500">
                  <a:moveTo>
                    <a:pt x="0" y="0"/>
                  </a:moveTo>
                  <a:lnTo>
                    <a:pt x="19050000" y="0"/>
                  </a:lnTo>
                  <a:lnTo>
                    <a:pt x="19050000" y="14033500"/>
                  </a:lnTo>
                  <a:lnTo>
                    <a:pt x="0" y="14033500"/>
                  </a:lnTo>
                  <a:close/>
                </a:path>
              </a:pathLst>
            </a:custGeom>
            <a:blipFill>
              <a:blip r:embed="rId8"/>
              <a:stretch>
                <a:fillRect t="-226" b="-226"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1865510" y="3373990"/>
            <a:ext cx="4804100" cy="3539021"/>
            <a:chOff x="0" y="0"/>
            <a:chExt cx="19050000" cy="14033500"/>
          </a:xfrm>
        </p:grpSpPr>
        <p:sp>
          <p:nvSpPr>
            <p:cNvPr id="13" name="Freeform 13"/>
            <p:cNvSpPr/>
            <p:nvPr/>
          </p:nvSpPr>
          <p:spPr>
            <a:xfrm>
              <a:off x="1169582" y="1014439"/>
              <a:ext cx="16710835" cy="12004622"/>
            </a:xfrm>
            <a:custGeom>
              <a:avLst/>
              <a:gdLst/>
              <a:ahLst/>
              <a:cxnLst/>
              <a:rect l="l" t="t" r="r" b="b"/>
              <a:pathLst>
                <a:path w="16710835" h="12004622">
                  <a:moveTo>
                    <a:pt x="0" y="0"/>
                  </a:moveTo>
                  <a:lnTo>
                    <a:pt x="16710835" y="0"/>
                  </a:lnTo>
                  <a:lnTo>
                    <a:pt x="16710835" y="12004622"/>
                  </a:lnTo>
                  <a:lnTo>
                    <a:pt x="0" y="12004622"/>
                  </a:lnTo>
                  <a:close/>
                </a:path>
              </a:pathLst>
            </a:custGeom>
            <a:blipFill>
              <a:blip r:embed="rId10"/>
              <a:stretch>
                <a:fillRect l="-3911" r="-3911"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9050000" cy="14033500"/>
            </a:xfrm>
            <a:custGeom>
              <a:avLst/>
              <a:gdLst/>
              <a:ahLst/>
              <a:cxnLst/>
              <a:rect l="l" t="t" r="r" b="b"/>
              <a:pathLst>
                <a:path w="19050000" h="14033500">
                  <a:moveTo>
                    <a:pt x="0" y="0"/>
                  </a:moveTo>
                  <a:lnTo>
                    <a:pt x="19050000" y="0"/>
                  </a:lnTo>
                  <a:lnTo>
                    <a:pt x="19050000" y="14033500"/>
                  </a:lnTo>
                  <a:lnTo>
                    <a:pt x="0" y="14033500"/>
                  </a:lnTo>
                  <a:close/>
                </a:path>
              </a:pathLst>
            </a:custGeom>
            <a:blipFill>
              <a:blip r:embed="rId8"/>
              <a:stretch>
                <a:fillRect t="-226" b="-226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6812423" y="1648265"/>
            <a:ext cx="4663154" cy="124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6"/>
              </a:lnSpc>
              <a:spcBef>
                <a:spcPct val="0"/>
              </a:spcBef>
            </a:pPr>
            <a:r>
              <a:rPr lang="en-US" sz="6819">
                <a:solidFill>
                  <a:srgbClr val="FFFFFF"/>
                </a:solidFill>
                <a:latin typeface="Zuume Rough Bold"/>
                <a:ea typeface="Zuume Rough Bold"/>
                <a:cs typeface="Zuume Rough Bold"/>
                <a:sym typeface="Zuume Rough Bold"/>
              </a:rPr>
              <a:t>prednosti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958846" y="7804932"/>
            <a:ext cx="4123189" cy="617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BandMade je namenjen izključno glasbenikom, ki iščejo sodelavce za ustvarjanje bandov, kar zagotavlja bolj ciljano in relevantno uporabniško izkušnjo.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187538" y="7348589"/>
            <a:ext cx="3665804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Specializirana za glasbenike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082406" y="7804932"/>
            <a:ext cx="4123189" cy="617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Uporabniki lahko ustvarijo podrobne profile z informacijami o izkušnjah, ciljih, instrumentih in glasbenem stilu.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311098" y="7348589"/>
            <a:ext cx="3665804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Profil z glasbenimi lastnostmi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205966" y="7804932"/>
            <a:ext cx="4123189" cy="617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Možnost dodajanja povezav do YouTube, Instagrama, TikToka in drugih, kar omogoča lažje predstavljanje svojega dela.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320503" y="7348589"/>
            <a:ext cx="3894114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Povezava do družbenih omrežij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7811251" y="9712020"/>
            <a:ext cx="743949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 rot="2482179">
            <a:off x="16572599" y="-815838"/>
            <a:ext cx="2887218" cy="2880000"/>
          </a:xfrm>
          <a:custGeom>
            <a:avLst/>
            <a:gdLst/>
            <a:ahLst/>
            <a:cxnLst/>
            <a:rect l="l" t="t" r="r" b="b"/>
            <a:pathLst>
              <a:path w="2887218" h="2880000">
                <a:moveTo>
                  <a:pt x="0" y="0"/>
                </a:moveTo>
                <a:lnTo>
                  <a:pt x="2887218" y="0"/>
                </a:lnTo>
                <a:lnTo>
                  <a:pt x="2887218" y="2880000"/>
                </a:lnTo>
                <a:lnTo>
                  <a:pt x="0" y="2880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-1574968" y="8431230"/>
            <a:ext cx="3600000" cy="2740500"/>
          </a:xfrm>
          <a:custGeom>
            <a:avLst/>
            <a:gdLst/>
            <a:ahLst/>
            <a:cxnLst/>
            <a:rect l="l" t="t" r="r" b="b"/>
            <a:pathLst>
              <a:path w="3600000" h="2740500">
                <a:moveTo>
                  <a:pt x="0" y="2740500"/>
                </a:moveTo>
                <a:lnTo>
                  <a:pt x="3600000" y="2740500"/>
                </a:lnTo>
                <a:lnTo>
                  <a:pt x="3600000" y="0"/>
                </a:lnTo>
                <a:lnTo>
                  <a:pt x="0" y="0"/>
                </a:lnTo>
                <a:lnTo>
                  <a:pt x="0" y="274050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38519" y="1591895"/>
            <a:ext cx="5677832" cy="7103209"/>
            <a:chOff x="0" y="0"/>
            <a:chExt cx="15227300" cy="19050000"/>
          </a:xfrm>
        </p:grpSpPr>
        <p:sp>
          <p:nvSpPr>
            <p:cNvPr id="7" name="Freeform 7"/>
            <p:cNvSpPr/>
            <p:nvPr/>
          </p:nvSpPr>
          <p:spPr>
            <a:xfrm flipH="1">
              <a:off x="944032" y="1334822"/>
              <a:ext cx="13606916" cy="16933143"/>
            </a:xfrm>
            <a:custGeom>
              <a:avLst/>
              <a:gdLst/>
              <a:ahLst/>
              <a:cxnLst/>
              <a:rect l="l" t="t" r="r" b="b"/>
              <a:pathLst>
                <a:path w="13606916" h="16933143">
                  <a:moveTo>
                    <a:pt x="234891" y="16933144"/>
                  </a:moveTo>
                  <a:lnTo>
                    <a:pt x="13606915" y="16933144"/>
                  </a:lnTo>
                  <a:lnTo>
                    <a:pt x="13606915" y="3963789"/>
                  </a:lnTo>
                  <a:lnTo>
                    <a:pt x="10536552" y="104861"/>
                  </a:lnTo>
                  <a:lnTo>
                    <a:pt x="3607258" y="0"/>
                  </a:lnTo>
                  <a:lnTo>
                    <a:pt x="1885085" y="784042"/>
                  </a:lnTo>
                  <a:lnTo>
                    <a:pt x="0" y="5926809"/>
                  </a:lnTo>
                  <a:close/>
                </a:path>
              </a:pathLst>
            </a:custGeom>
            <a:blipFill>
              <a:blip r:embed="rId7"/>
              <a:stretch>
                <a:fillRect l="-49440" r="-37344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5227300" cy="19050000"/>
            </a:xfrm>
            <a:custGeom>
              <a:avLst/>
              <a:gdLst/>
              <a:ahLst/>
              <a:cxnLst/>
              <a:rect l="l" t="t" r="r" b="b"/>
              <a:pathLst>
                <a:path w="15227300" h="19050000">
                  <a:moveTo>
                    <a:pt x="0" y="0"/>
                  </a:moveTo>
                  <a:lnTo>
                    <a:pt x="15227300" y="0"/>
                  </a:lnTo>
                  <a:lnTo>
                    <a:pt x="152273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8"/>
              <a:stretch>
                <a:fillRect t="-272" b="-272"/>
              </a:stretch>
            </a:blipFill>
          </p:spPr>
        </p:sp>
      </p:grpSp>
      <p:sp>
        <p:nvSpPr>
          <p:cNvPr id="9" name="TextBox 9"/>
          <p:cNvSpPr txBox="1"/>
          <p:nvPr/>
        </p:nvSpPr>
        <p:spPr>
          <a:xfrm>
            <a:off x="8779067" y="2026140"/>
            <a:ext cx="6288022" cy="124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46"/>
              </a:lnSpc>
              <a:spcBef>
                <a:spcPct val="0"/>
              </a:spcBef>
            </a:pPr>
            <a:r>
              <a:rPr lang="en-US" sz="6819">
                <a:solidFill>
                  <a:srgbClr val="FFFFFF"/>
                </a:solidFill>
                <a:latin typeface="Zuume Rough Bold"/>
                <a:ea typeface="Zuume Rough Bold"/>
                <a:cs typeface="Zuume Rough Bold"/>
                <a:sym typeface="Zuume Rough Bold"/>
              </a:rPr>
              <a:t>kako bom zaslužil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779067" y="4351234"/>
            <a:ext cx="3223061" cy="1036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Glavni vir prihodka bo prikazovanje ciljnih oglasov glasbenikom in glasbenim podjetjem znotraj aplikacije. To omogoča brezplačen dostop do osnovnih funkcionalnosti za uporabnike.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779067" y="3865683"/>
            <a:ext cx="3144011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Prikazovanje oglasov (ads)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779067" y="6806333"/>
            <a:ext cx="3223061" cy="617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Možnost uvajanja plačljivih funkcij, kot so napredni filtri iskanja, izpostavitev profila ali neposredno sporočanje brez omejitev.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779067" y="6320782"/>
            <a:ext cx="3863498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Premium funkcije (v prihodnosti)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989024" y="4351234"/>
            <a:ext cx="3223061" cy="6172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Glasbeni dogodki, oprema, tečaji ali snemalne studie bodo lahko promovirali svoje storitve prek sponzoriranih objav.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989024" y="3865683"/>
            <a:ext cx="4016580" cy="2971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Sponzorirane objave in promocije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989024" y="6806333"/>
            <a:ext cx="3223061" cy="826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Povezave s podjetji, ki prodajajo glasbeno opremo ali ponujajo glasbene storitve, s katerimi lahko skleneš partnerske dogovore in zaslužiš provizije.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989024" y="6006457"/>
            <a:ext cx="3223061" cy="611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19"/>
              </a:lnSpc>
              <a:spcBef>
                <a:spcPct val="0"/>
              </a:spcBef>
            </a:pPr>
            <a:r>
              <a:rPr lang="en-US" sz="179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Partnerska sodelovanja (v prihodnosti)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7811251" y="9712020"/>
            <a:ext cx="743949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 rot="2482179">
            <a:off x="16572599" y="-815838"/>
            <a:ext cx="2887218" cy="2880000"/>
          </a:xfrm>
          <a:custGeom>
            <a:avLst/>
            <a:gdLst/>
            <a:ahLst/>
            <a:cxnLst/>
            <a:rect l="l" t="t" r="r" b="b"/>
            <a:pathLst>
              <a:path w="2887218" h="2880000">
                <a:moveTo>
                  <a:pt x="0" y="0"/>
                </a:moveTo>
                <a:lnTo>
                  <a:pt x="2887218" y="0"/>
                </a:lnTo>
                <a:lnTo>
                  <a:pt x="2887218" y="2880000"/>
                </a:lnTo>
                <a:lnTo>
                  <a:pt x="0" y="2880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-1574968" y="8431230"/>
            <a:ext cx="3600000" cy="2740500"/>
          </a:xfrm>
          <a:custGeom>
            <a:avLst/>
            <a:gdLst/>
            <a:ahLst/>
            <a:cxnLst/>
            <a:rect l="l" t="t" r="r" b="b"/>
            <a:pathLst>
              <a:path w="3600000" h="2740500">
                <a:moveTo>
                  <a:pt x="0" y="2740500"/>
                </a:moveTo>
                <a:lnTo>
                  <a:pt x="3600000" y="2740500"/>
                </a:lnTo>
                <a:lnTo>
                  <a:pt x="3600000" y="0"/>
                </a:lnTo>
                <a:lnTo>
                  <a:pt x="0" y="0"/>
                </a:lnTo>
                <a:lnTo>
                  <a:pt x="0" y="274050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7556225" y="1569534"/>
            <a:ext cx="9703075" cy="7147932"/>
            <a:chOff x="0" y="0"/>
            <a:chExt cx="19050000" cy="14033500"/>
          </a:xfrm>
        </p:grpSpPr>
        <p:sp>
          <p:nvSpPr>
            <p:cNvPr id="7" name="Freeform 7"/>
            <p:cNvSpPr/>
            <p:nvPr/>
          </p:nvSpPr>
          <p:spPr>
            <a:xfrm>
              <a:off x="1169582" y="1014439"/>
              <a:ext cx="16710835" cy="12004622"/>
            </a:xfrm>
            <a:custGeom>
              <a:avLst/>
              <a:gdLst/>
              <a:ahLst/>
              <a:cxnLst/>
              <a:rect l="l" t="t" r="r" b="b"/>
              <a:pathLst>
                <a:path w="16710835" h="12004622">
                  <a:moveTo>
                    <a:pt x="0" y="0"/>
                  </a:moveTo>
                  <a:lnTo>
                    <a:pt x="16710835" y="0"/>
                  </a:lnTo>
                  <a:lnTo>
                    <a:pt x="16710835" y="12004622"/>
                  </a:lnTo>
                  <a:lnTo>
                    <a:pt x="0" y="12004622"/>
                  </a:lnTo>
                  <a:close/>
                </a:path>
              </a:pathLst>
            </a:custGeom>
            <a:blipFill>
              <a:blip r:embed="rId7"/>
              <a:stretch>
                <a:fillRect r="-7823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9050000" cy="14033500"/>
            </a:xfrm>
            <a:custGeom>
              <a:avLst/>
              <a:gdLst/>
              <a:ahLst/>
              <a:cxnLst/>
              <a:rect l="l" t="t" r="r" b="b"/>
              <a:pathLst>
                <a:path w="19050000" h="14033500">
                  <a:moveTo>
                    <a:pt x="0" y="0"/>
                  </a:moveTo>
                  <a:lnTo>
                    <a:pt x="19050000" y="0"/>
                  </a:lnTo>
                  <a:lnTo>
                    <a:pt x="19050000" y="14033500"/>
                  </a:lnTo>
                  <a:lnTo>
                    <a:pt x="0" y="14033500"/>
                  </a:lnTo>
                  <a:close/>
                </a:path>
              </a:pathLst>
            </a:custGeom>
            <a:blipFill>
              <a:blip r:embed="rId8"/>
              <a:stretch>
                <a:fillRect t="-226" b="-226"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4526214" y="5793344"/>
            <a:ext cx="2781247" cy="2781247"/>
            <a:chOff x="0" y="0"/>
            <a:chExt cx="19050000" cy="19050000"/>
          </a:xfrm>
        </p:grpSpPr>
        <p:sp>
          <p:nvSpPr>
            <p:cNvPr id="10" name="Freeform 10"/>
            <p:cNvSpPr/>
            <p:nvPr/>
          </p:nvSpPr>
          <p:spPr>
            <a:xfrm>
              <a:off x="348882" y="766744"/>
              <a:ext cx="18352235" cy="17516512"/>
            </a:xfrm>
            <a:custGeom>
              <a:avLst/>
              <a:gdLst/>
              <a:ahLst/>
              <a:cxnLst/>
              <a:rect l="l" t="t" r="r" b="b"/>
              <a:pathLst>
                <a:path w="18352235" h="17516512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9"/>
              <a:stretch>
                <a:fillRect l="-34565" r="-15421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9050000" cy="19050000"/>
            </a:xfrm>
            <a:custGeom>
              <a:avLst/>
              <a:gdLst/>
              <a:ahLst/>
              <a:cxnLst/>
              <a:rect l="l" t="t" r="r" b="b"/>
              <a:pathLst>
                <a:path w="19050000" h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10"/>
              <a:stretch>
                <a:fillRect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1497316" y="5793344"/>
            <a:ext cx="2781247" cy="2781247"/>
            <a:chOff x="0" y="0"/>
            <a:chExt cx="19050000" cy="19050000"/>
          </a:xfrm>
        </p:grpSpPr>
        <p:sp>
          <p:nvSpPr>
            <p:cNvPr id="13" name="Freeform 13"/>
            <p:cNvSpPr/>
            <p:nvPr/>
          </p:nvSpPr>
          <p:spPr>
            <a:xfrm>
              <a:off x="348882" y="766744"/>
              <a:ext cx="18352235" cy="17516512"/>
            </a:xfrm>
            <a:custGeom>
              <a:avLst/>
              <a:gdLst/>
              <a:ahLst/>
              <a:cxnLst/>
              <a:rect l="l" t="t" r="r" b="b"/>
              <a:pathLst>
                <a:path w="18352235" h="17516512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11"/>
              <a:stretch>
                <a:fillRect l="-24946" r="-24946"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9050000" cy="19050000"/>
            </a:xfrm>
            <a:custGeom>
              <a:avLst/>
              <a:gdLst/>
              <a:ahLst/>
              <a:cxnLst/>
              <a:rect l="l" t="t" r="r" b="b"/>
              <a:pathLst>
                <a:path w="19050000" h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10"/>
              <a:stretch>
                <a:fillRect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2066720" y="1935000"/>
            <a:ext cx="4663154" cy="124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46"/>
              </a:lnSpc>
              <a:spcBef>
                <a:spcPct val="0"/>
              </a:spcBef>
            </a:pPr>
            <a:r>
              <a:rPr lang="en-US" sz="6819">
                <a:solidFill>
                  <a:srgbClr val="FFFFFF"/>
                </a:solidFill>
                <a:latin typeface="Zuume Rough Bold"/>
                <a:ea typeface="Zuume Rough Bold"/>
                <a:cs typeface="Zuume Rough Bold"/>
                <a:sym typeface="Zuume Rough Bold"/>
              </a:rPr>
              <a:t>izračun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066720" y="3551410"/>
            <a:ext cx="4395933" cy="1664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Izračun:</a:t>
            </a:r>
          </a:p>
          <a:p>
            <a:pPr marL="259082" lvl="1" indent="-129541" algn="l">
              <a:lnSpc>
                <a:spcPts val="1680"/>
              </a:lnSpc>
              <a:buAutoNum type="arabicPeriod"/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Skupno število oglasnih prikazov na mesec:</a:t>
            </a:r>
          </a:p>
          <a:p>
            <a:pPr marL="259082" lvl="1" indent="-129541" algn="l">
              <a:lnSpc>
                <a:spcPts val="1680"/>
              </a:lnSpc>
              <a:buAutoNum type="arabicPeriod"/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5.000 uporabnikov × 10 oglasov = 50.000 prikazov</a:t>
            </a:r>
          </a:p>
          <a:p>
            <a:pPr marL="259082" lvl="1" indent="-129541" algn="l">
              <a:lnSpc>
                <a:spcPts val="1680"/>
              </a:lnSpc>
              <a:buAutoNum type="arabicPeriod"/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Prihodek na mesec (na podlagi CPM):</a:t>
            </a:r>
          </a:p>
          <a:p>
            <a:pPr marL="259082" lvl="1" indent="-129541" algn="l">
              <a:lnSpc>
                <a:spcPts val="1680"/>
              </a:lnSpc>
              <a:buAutoNum type="arabicPeriod"/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(50.000 prikazov / 1.000) × 5 € = 250 €</a:t>
            </a:r>
          </a:p>
          <a:p>
            <a:pPr marL="259082" lvl="1" indent="-129541" algn="l">
              <a:lnSpc>
                <a:spcPts val="1680"/>
              </a:lnSpc>
              <a:buAutoNum type="arabicPeriod"/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Letni prihodek:</a:t>
            </a:r>
          </a:p>
          <a:p>
            <a:pPr marL="259082" lvl="1" indent="-129541" algn="l">
              <a:lnSpc>
                <a:spcPts val="1680"/>
              </a:lnSpc>
              <a:buAutoNum type="arabicPeriod"/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250 € × 12 mesecev = 3.000 €</a:t>
            </a:r>
          </a:p>
          <a:p>
            <a:pPr algn="l">
              <a:lnSpc>
                <a:spcPts val="1680"/>
              </a:lnSpc>
              <a:spcBef>
                <a:spcPct val="0"/>
              </a:spcBef>
            </a:pPr>
            <a:endParaRPr lang="en-US"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7811251" y="9712020"/>
            <a:ext cx="743949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 rot="2482179">
            <a:off x="16572599" y="-815838"/>
            <a:ext cx="2887218" cy="2880000"/>
          </a:xfrm>
          <a:custGeom>
            <a:avLst/>
            <a:gdLst/>
            <a:ahLst/>
            <a:cxnLst/>
            <a:rect l="l" t="t" r="r" b="b"/>
            <a:pathLst>
              <a:path w="2887218" h="2880000">
                <a:moveTo>
                  <a:pt x="0" y="0"/>
                </a:moveTo>
                <a:lnTo>
                  <a:pt x="2887218" y="0"/>
                </a:lnTo>
                <a:lnTo>
                  <a:pt x="2887218" y="2880000"/>
                </a:lnTo>
                <a:lnTo>
                  <a:pt x="0" y="2880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-1574968" y="8431230"/>
            <a:ext cx="3600000" cy="2740500"/>
          </a:xfrm>
          <a:custGeom>
            <a:avLst/>
            <a:gdLst/>
            <a:ahLst/>
            <a:cxnLst/>
            <a:rect l="l" t="t" r="r" b="b"/>
            <a:pathLst>
              <a:path w="3600000" h="2740500">
                <a:moveTo>
                  <a:pt x="0" y="2740500"/>
                </a:moveTo>
                <a:lnTo>
                  <a:pt x="3600000" y="2740500"/>
                </a:lnTo>
                <a:lnTo>
                  <a:pt x="3600000" y="0"/>
                </a:lnTo>
                <a:lnTo>
                  <a:pt x="0" y="0"/>
                </a:lnTo>
                <a:lnTo>
                  <a:pt x="0" y="274050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696145" y="3322943"/>
            <a:ext cx="3446115" cy="3446115"/>
            <a:chOff x="0" y="0"/>
            <a:chExt cx="19050000" cy="19050000"/>
          </a:xfrm>
        </p:grpSpPr>
        <p:sp>
          <p:nvSpPr>
            <p:cNvPr id="7" name="Freeform 7"/>
            <p:cNvSpPr/>
            <p:nvPr/>
          </p:nvSpPr>
          <p:spPr>
            <a:xfrm>
              <a:off x="348882" y="766744"/>
              <a:ext cx="18352235" cy="17516512"/>
            </a:xfrm>
            <a:custGeom>
              <a:avLst/>
              <a:gdLst/>
              <a:ahLst/>
              <a:cxnLst/>
              <a:rect l="l" t="t" r="r" b="b"/>
              <a:pathLst>
                <a:path w="18352235" h="17516512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7"/>
              <a:stretch>
                <a:fillRect l="-24712" r="-24712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9050000" cy="19050000"/>
            </a:xfrm>
            <a:custGeom>
              <a:avLst/>
              <a:gdLst/>
              <a:ahLst/>
              <a:cxnLst/>
              <a:rect l="l" t="t" r="r" b="b"/>
              <a:pathLst>
                <a:path w="19050000" h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5512677" y="3322943"/>
            <a:ext cx="3446115" cy="3446115"/>
            <a:chOff x="0" y="0"/>
            <a:chExt cx="19050000" cy="19050000"/>
          </a:xfrm>
        </p:grpSpPr>
        <p:sp>
          <p:nvSpPr>
            <p:cNvPr id="10" name="Freeform 10"/>
            <p:cNvSpPr/>
            <p:nvPr/>
          </p:nvSpPr>
          <p:spPr>
            <a:xfrm>
              <a:off x="348882" y="766744"/>
              <a:ext cx="18352235" cy="17516512"/>
            </a:xfrm>
            <a:custGeom>
              <a:avLst/>
              <a:gdLst/>
              <a:ahLst/>
              <a:cxnLst/>
              <a:rect l="l" t="t" r="r" b="b"/>
              <a:pathLst>
                <a:path w="18352235" h="17516512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9"/>
              <a:stretch>
                <a:fillRect l="-17630" t="-9844" r="-46504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9050000" cy="19050000"/>
            </a:xfrm>
            <a:custGeom>
              <a:avLst/>
              <a:gdLst/>
              <a:ahLst/>
              <a:cxnLst/>
              <a:rect l="l" t="t" r="r" b="b"/>
              <a:pathLst>
                <a:path w="19050000" h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>
            <a:off x="9329209" y="3322943"/>
            <a:ext cx="3446115" cy="3446115"/>
            <a:chOff x="0" y="0"/>
            <a:chExt cx="19050000" cy="19050000"/>
          </a:xfrm>
        </p:grpSpPr>
        <p:sp>
          <p:nvSpPr>
            <p:cNvPr id="13" name="Freeform 13"/>
            <p:cNvSpPr/>
            <p:nvPr/>
          </p:nvSpPr>
          <p:spPr>
            <a:xfrm>
              <a:off x="348882" y="766744"/>
              <a:ext cx="18352235" cy="17516512"/>
            </a:xfrm>
            <a:custGeom>
              <a:avLst/>
              <a:gdLst/>
              <a:ahLst/>
              <a:cxnLst/>
              <a:rect l="l" t="t" r="r" b="b"/>
              <a:pathLst>
                <a:path w="18352235" h="17516512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10"/>
              <a:stretch>
                <a:fillRect l="-26643" r="-22780"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19050000" cy="19050000"/>
            </a:xfrm>
            <a:custGeom>
              <a:avLst/>
              <a:gdLst/>
              <a:ahLst/>
              <a:cxnLst/>
              <a:rect l="l" t="t" r="r" b="b"/>
              <a:pathLst>
                <a:path w="19050000" h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</p:grp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3145740" y="3322943"/>
            <a:ext cx="3446115" cy="3446115"/>
            <a:chOff x="0" y="0"/>
            <a:chExt cx="19050000" cy="19050000"/>
          </a:xfrm>
        </p:grpSpPr>
        <p:sp>
          <p:nvSpPr>
            <p:cNvPr id="16" name="Freeform 16"/>
            <p:cNvSpPr/>
            <p:nvPr/>
          </p:nvSpPr>
          <p:spPr>
            <a:xfrm>
              <a:off x="348882" y="766744"/>
              <a:ext cx="18352235" cy="17516512"/>
            </a:xfrm>
            <a:custGeom>
              <a:avLst/>
              <a:gdLst/>
              <a:ahLst/>
              <a:cxnLst/>
              <a:rect l="l" t="t" r="r" b="b"/>
              <a:pathLst>
                <a:path w="18352235" h="17516512">
                  <a:moveTo>
                    <a:pt x="9176118" y="14013"/>
                  </a:moveTo>
                  <a:cubicBezTo>
                    <a:pt x="6042785" y="0"/>
                    <a:pt x="3141451" y="1663572"/>
                    <a:pt x="1570726" y="4374807"/>
                  </a:cubicBezTo>
                  <a:cubicBezTo>
                    <a:pt x="0" y="7086041"/>
                    <a:pt x="0" y="10430470"/>
                    <a:pt x="1570726" y="13141705"/>
                  </a:cubicBezTo>
                  <a:cubicBezTo>
                    <a:pt x="3141451" y="15852939"/>
                    <a:pt x="6042785" y="17516512"/>
                    <a:pt x="9176118" y="17502499"/>
                  </a:cubicBezTo>
                  <a:cubicBezTo>
                    <a:pt x="12309451" y="17516512"/>
                    <a:pt x="15210784" y="15852939"/>
                    <a:pt x="16781510" y="13141705"/>
                  </a:cubicBezTo>
                  <a:cubicBezTo>
                    <a:pt x="18352235" y="10430470"/>
                    <a:pt x="18352235" y="7086041"/>
                    <a:pt x="16781510" y="4374807"/>
                  </a:cubicBezTo>
                  <a:cubicBezTo>
                    <a:pt x="15210784" y="1663572"/>
                    <a:pt x="12309451" y="0"/>
                    <a:pt x="9176118" y="14013"/>
                  </a:cubicBezTo>
                  <a:close/>
                </a:path>
              </a:pathLst>
            </a:custGeom>
            <a:blipFill>
              <a:blip r:embed="rId11"/>
              <a:stretch>
                <a:fillRect l="-14191" r="-36078"/>
              </a:stretch>
            </a:blipFill>
          </p:spPr>
        </p:sp>
        <p:sp>
          <p:nvSpPr>
            <p:cNvPr id="17" name="Freeform 17"/>
            <p:cNvSpPr/>
            <p:nvPr/>
          </p:nvSpPr>
          <p:spPr>
            <a:xfrm>
              <a:off x="0" y="0"/>
              <a:ext cx="19050000" cy="19050000"/>
            </a:xfrm>
            <a:custGeom>
              <a:avLst/>
              <a:gdLst/>
              <a:ahLst/>
              <a:cxnLst/>
              <a:rect l="l" t="t" r="r" b="b"/>
              <a:pathLst>
                <a:path w="19050000" h="19050000">
                  <a:moveTo>
                    <a:pt x="0" y="0"/>
                  </a:moveTo>
                  <a:lnTo>
                    <a:pt x="19050000" y="0"/>
                  </a:lnTo>
                  <a:lnTo>
                    <a:pt x="190500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</p:sp>
      </p:grpSp>
      <p:sp>
        <p:nvSpPr>
          <p:cNvPr id="18" name="TextBox 18"/>
          <p:cNvSpPr txBox="1"/>
          <p:nvPr/>
        </p:nvSpPr>
        <p:spPr>
          <a:xfrm>
            <a:off x="1696145" y="7111777"/>
            <a:ext cx="3461234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Mobilna aplikacija (iOS &amp; Android)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867974" y="7111777"/>
            <a:ext cx="2735520" cy="240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Napredno filtriranje in iskanje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9684506" y="7111777"/>
            <a:ext cx="2735520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Notifikacije in sporočila v realnem času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501037" y="7111777"/>
            <a:ext cx="2735520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Uporabniške ocene in priporočila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261943" y="1648265"/>
            <a:ext cx="5764114" cy="124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546"/>
              </a:lnSpc>
              <a:spcBef>
                <a:spcPct val="0"/>
              </a:spcBef>
            </a:pPr>
            <a:r>
              <a:rPr lang="en-US" sz="6819">
                <a:solidFill>
                  <a:srgbClr val="FFFFFF"/>
                </a:solidFill>
                <a:latin typeface="Zuume Rough Bold"/>
                <a:ea typeface="Zuume Rough Bold"/>
                <a:cs typeface="Zuume Rough Bold"/>
                <a:sym typeface="Zuume Rough Bold"/>
              </a:rPr>
              <a:t>nadgradnje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17811251" y="9712020"/>
            <a:ext cx="743949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Freeform 4"/>
          <p:cNvSpPr/>
          <p:nvPr/>
        </p:nvSpPr>
        <p:spPr>
          <a:xfrm rot="2482179">
            <a:off x="16572599" y="-815838"/>
            <a:ext cx="2887218" cy="2880000"/>
          </a:xfrm>
          <a:custGeom>
            <a:avLst/>
            <a:gdLst/>
            <a:ahLst/>
            <a:cxnLst/>
            <a:rect l="l" t="t" r="r" b="b"/>
            <a:pathLst>
              <a:path w="2887218" h="2880000">
                <a:moveTo>
                  <a:pt x="0" y="0"/>
                </a:moveTo>
                <a:lnTo>
                  <a:pt x="2887218" y="0"/>
                </a:lnTo>
                <a:lnTo>
                  <a:pt x="2887218" y="2880000"/>
                </a:lnTo>
                <a:lnTo>
                  <a:pt x="0" y="2880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V="1">
            <a:off x="-1574968" y="8431230"/>
            <a:ext cx="3600000" cy="2740500"/>
          </a:xfrm>
          <a:custGeom>
            <a:avLst/>
            <a:gdLst/>
            <a:ahLst/>
            <a:cxnLst/>
            <a:rect l="l" t="t" r="r" b="b"/>
            <a:pathLst>
              <a:path w="3600000" h="2740500">
                <a:moveTo>
                  <a:pt x="0" y="2740500"/>
                </a:moveTo>
                <a:lnTo>
                  <a:pt x="3600000" y="2740500"/>
                </a:lnTo>
                <a:lnTo>
                  <a:pt x="3600000" y="0"/>
                </a:lnTo>
                <a:lnTo>
                  <a:pt x="0" y="0"/>
                </a:lnTo>
                <a:lnTo>
                  <a:pt x="0" y="274050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1752819" y="1975186"/>
            <a:ext cx="4275112" cy="6336628"/>
            <a:chOff x="0" y="0"/>
            <a:chExt cx="12852400" cy="19050000"/>
          </a:xfrm>
        </p:grpSpPr>
        <p:sp>
          <p:nvSpPr>
            <p:cNvPr id="7" name="Freeform 7"/>
            <p:cNvSpPr/>
            <p:nvPr/>
          </p:nvSpPr>
          <p:spPr>
            <a:xfrm>
              <a:off x="403005" y="1003888"/>
              <a:ext cx="12046390" cy="17042224"/>
            </a:xfrm>
            <a:custGeom>
              <a:avLst/>
              <a:gdLst/>
              <a:ahLst/>
              <a:cxnLst/>
              <a:rect l="l" t="t" r="r" b="b"/>
              <a:pathLst>
                <a:path w="12046390" h="17042224">
                  <a:moveTo>
                    <a:pt x="6023195" y="13633"/>
                  </a:moveTo>
                  <a:cubicBezTo>
                    <a:pt x="3966478" y="0"/>
                    <a:pt x="2062046" y="1618528"/>
                    <a:pt x="1031023" y="4256352"/>
                  </a:cubicBezTo>
                  <a:cubicBezTo>
                    <a:pt x="0" y="6894176"/>
                    <a:pt x="0" y="10148049"/>
                    <a:pt x="1031023" y="12785873"/>
                  </a:cubicBezTo>
                  <a:cubicBezTo>
                    <a:pt x="2062046" y="15423697"/>
                    <a:pt x="3966478" y="17042224"/>
                    <a:pt x="6023195" y="17028591"/>
                  </a:cubicBezTo>
                  <a:cubicBezTo>
                    <a:pt x="8079912" y="17042224"/>
                    <a:pt x="9984345" y="15423697"/>
                    <a:pt x="11015367" y="12785873"/>
                  </a:cubicBezTo>
                  <a:cubicBezTo>
                    <a:pt x="12046390" y="10148049"/>
                    <a:pt x="12046390" y="6894176"/>
                    <a:pt x="11015367" y="4256352"/>
                  </a:cubicBezTo>
                  <a:cubicBezTo>
                    <a:pt x="9984345" y="1618528"/>
                    <a:pt x="8079912" y="0"/>
                    <a:pt x="6023195" y="13633"/>
                  </a:cubicBezTo>
                  <a:close/>
                </a:path>
              </a:pathLst>
            </a:custGeom>
            <a:blipFill>
              <a:blip r:embed="rId7"/>
              <a:stretch>
                <a:fillRect l="-6335" r="-115142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12852400" cy="19050000"/>
            </a:xfrm>
            <a:custGeom>
              <a:avLst/>
              <a:gdLst/>
              <a:ahLst/>
              <a:cxnLst/>
              <a:rect l="l" t="t" r="r" b="b"/>
              <a:pathLst>
                <a:path w="12852400" h="19050000">
                  <a:moveTo>
                    <a:pt x="0" y="0"/>
                  </a:moveTo>
                  <a:lnTo>
                    <a:pt x="12852400" y="0"/>
                  </a:lnTo>
                  <a:lnTo>
                    <a:pt x="128524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8"/>
              <a:stretch>
                <a:fillRect l="-24" r="-24"/>
              </a:stretch>
            </a:blip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6262656" y="1975186"/>
            <a:ext cx="4275112" cy="6336628"/>
            <a:chOff x="0" y="0"/>
            <a:chExt cx="12852400" cy="19050000"/>
          </a:xfrm>
        </p:grpSpPr>
        <p:sp>
          <p:nvSpPr>
            <p:cNvPr id="10" name="Freeform 10"/>
            <p:cNvSpPr/>
            <p:nvPr/>
          </p:nvSpPr>
          <p:spPr>
            <a:xfrm>
              <a:off x="403005" y="1003888"/>
              <a:ext cx="12046390" cy="17042224"/>
            </a:xfrm>
            <a:custGeom>
              <a:avLst/>
              <a:gdLst/>
              <a:ahLst/>
              <a:cxnLst/>
              <a:rect l="l" t="t" r="r" b="b"/>
              <a:pathLst>
                <a:path w="12046390" h="17042224">
                  <a:moveTo>
                    <a:pt x="6023195" y="13633"/>
                  </a:moveTo>
                  <a:cubicBezTo>
                    <a:pt x="3966478" y="0"/>
                    <a:pt x="2062046" y="1618528"/>
                    <a:pt x="1031023" y="4256352"/>
                  </a:cubicBezTo>
                  <a:cubicBezTo>
                    <a:pt x="0" y="6894176"/>
                    <a:pt x="0" y="10148049"/>
                    <a:pt x="1031023" y="12785873"/>
                  </a:cubicBezTo>
                  <a:cubicBezTo>
                    <a:pt x="2062046" y="15423697"/>
                    <a:pt x="3966478" y="17042224"/>
                    <a:pt x="6023195" y="17028591"/>
                  </a:cubicBezTo>
                  <a:cubicBezTo>
                    <a:pt x="8079912" y="17042224"/>
                    <a:pt x="9984345" y="15423697"/>
                    <a:pt x="11015367" y="12785873"/>
                  </a:cubicBezTo>
                  <a:cubicBezTo>
                    <a:pt x="12046390" y="10148049"/>
                    <a:pt x="12046390" y="6894176"/>
                    <a:pt x="11015367" y="4256352"/>
                  </a:cubicBezTo>
                  <a:cubicBezTo>
                    <a:pt x="9984345" y="1618528"/>
                    <a:pt x="8079912" y="0"/>
                    <a:pt x="6023195" y="13633"/>
                  </a:cubicBezTo>
                  <a:close/>
                </a:path>
              </a:pathLst>
            </a:custGeom>
            <a:blipFill>
              <a:blip r:embed="rId7"/>
              <a:stretch>
                <a:fillRect l="-94341" r="-27137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12852400" cy="19050000"/>
            </a:xfrm>
            <a:custGeom>
              <a:avLst/>
              <a:gdLst/>
              <a:ahLst/>
              <a:cxnLst/>
              <a:rect l="l" t="t" r="r" b="b"/>
              <a:pathLst>
                <a:path w="12852400" h="19050000">
                  <a:moveTo>
                    <a:pt x="0" y="0"/>
                  </a:moveTo>
                  <a:lnTo>
                    <a:pt x="12852400" y="0"/>
                  </a:lnTo>
                  <a:lnTo>
                    <a:pt x="12852400" y="19050000"/>
                  </a:lnTo>
                  <a:lnTo>
                    <a:pt x="0" y="19050000"/>
                  </a:lnTo>
                  <a:close/>
                </a:path>
              </a:pathLst>
            </a:custGeom>
            <a:blipFill>
              <a:blip r:embed="rId8"/>
              <a:stretch>
                <a:fillRect l="-24" r="-24"/>
              </a:stretch>
            </a:blipFill>
          </p:spPr>
        </p:sp>
      </p:grpSp>
      <p:sp>
        <p:nvSpPr>
          <p:cNvPr id="12" name="TextBox 12"/>
          <p:cNvSpPr txBox="1"/>
          <p:nvPr/>
        </p:nvSpPr>
        <p:spPr>
          <a:xfrm>
            <a:off x="12463997" y="4800809"/>
            <a:ext cx="3072748" cy="285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3"/>
              </a:lnSpc>
              <a:spcBef>
                <a:spcPct val="0"/>
              </a:spcBef>
            </a:pPr>
            <a:r>
              <a:rPr lang="en-US" sz="165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TESTIRAJ!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463997" y="5516817"/>
            <a:ext cx="3072748" cy="285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3"/>
              </a:lnSpc>
              <a:spcBef>
                <a:spcPct val="0"/>
              </a:spcBef>
            </a:pPr>
            <a:r>
              <a:rPr lang="en-US" sz="165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VPRAŠANJA?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463997" y="6235411"/>
            <a:ext cx="3072748" cy="285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3"/>
              </a:lnSpc>
              <a:spcBef>
                <a:spcPct val="0"/>
              </a:spcBef>
            </a:pPr>
            <a:r>
              <a:rPr lang="en-US" sz="165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HVALA!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463997" y="6957835"/>
            <a:ext cx="4167583" cy="281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23"/>
              </a:lnSpc>
              <a:spcBef>
                <a:spcPct val="0"/>
              </a:spcBef>
            </a:pPr>
            <a:r>
              <a:rPr lang="en-US" sz="1659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AVTOR: </a:t>
            </a:r>
            <a:r>
              <a:rPr lang="en-US" sz="165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Nejc Teropšič, 3.Ra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903633" y="2819001"/>
            <a:ext cx="5746907" cy="12460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546"/>
              </a:lnSpc>
              <a:spcBef>
                <a:spcPct val="0"/>
              </a:spcBef>
            </a:pPr>
            <a:r>
              <a:rPr lang="en-US" sz="6819">
                <a:solidFill>
                  <a:srgbClr val="FFFFFF"/>
                </a:solidFill>
                <a:latin typeface="Zuume Rough Bold"/>
                <a:ea typeface="Zuume Rough Bold"/>
                <a:cs typeface="Zuume Rough Bold"/>
                <a:sym typeface="Zuume Rough Bold"/>
              </a:rPr>
              <a:t>hvala za pozornost!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332</Words>
  <Application>Microsoft Office PowerPoint</Application>
  <PresentationFormat>Po meri</PresentationFormat>
  <Paragraphs>56</Paragraphs>
  <Slides>8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5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8</vt:i4>
      </vt:variant>
    </vt:vector>
  </HeadingPairs>
  <TitlesOfParts>
    <vt:vector size="14" baseType="lpstr">
      <vt:lpstr>Arial</vt:lpstr>
      <vt:lpstr>Open Sans</vt:lpstr>
      <vt:lpstr>Open Sans Bold</vt:lpstr>
      <vt:lpstr>Calibri</vt:lpstr>
      <vt:lpstr>Zuume Rough Bold</vt:lpstr>
      <vt:lpstr>Office Theme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White Grunge Music Concert Presentation</dc:title>
  <dc:creator>Uporabnik</dc:creator>
  <cp:lastModifiedBy>Uporabnik</cp:lastModifiedBy>
  <cp:revision>2</cp:revision>
  <dcterms:created xsi:type="dcterms:W3CDTF">2006-08-16T00:00:00Z</dcterms:created>
  <dcterms:modified xsi:type="dcterms:W3CDTF">2025-06-04T07:45:52Z</dcterms:modified>
  <dc:identifier>DAGpX45bB5c</dc:identifier>
</cp:coreProperties>
</file>

<file path=docProps/thumbnail.jpeg>
</file>